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2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07334A-5BA3-4CB6-A08C-02A8040547D5}"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369943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7334A-5BA3-4CB6-A08C-02A8040547D5}"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2967867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7334A-5BA3-4CB6-A08C-02A8040547D5}"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1563670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7334A-5BA3-4CB6-A08C-02A8040547D5}"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376868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7334A-5BA3-4CB6-A08C-02A8040547D5}"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312642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7334A-5BA3-4CB6-A08C-02A8040547D5}"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301452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7334A-5BA3-4CB6-A08C-02A8040547D5}"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3111367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7334A-5BA3-4CB6-A08C-02A8040547D5}"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137789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7334A-5BA3-4CB6-A08C-02A8040547D5}"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144761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7334A-5BA3-4CB6-A08C-02A8040547D5}"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2024762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7334A-5BA3-4CB6-A08C-02A8040547D5}"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36DAF-8202-4CAE-ABF2-5DC4ADED6324}" type="slidenum">
              <a:rPr lang="en-US" smtClean="0"/>
              <a:t>‹#›</a:t>
            </a:fld>
            <a:endParaRPr lang="en-US"/>
          </a:p>
        </p:txBody>
      </p:sp>
    </p:spTree>
    <p:extLst>
      <p:ext uri="{BB962C8B-B14F-4D97-AF65-F5344CB8AC3E}">
        <p14:creationId xmlns:p14="http://schemas.microsoft.com/office/powerpoint/2010/main" val="210943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7334A-5BA3-4CB6-A08C-02A8040547D5}" type="datetimeFigureOut">
              <a:rPr lang="en-US" smtClean="0"/>
              <a:t>8/15/2016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36DAF-8202-4CAE-ABF2-5DC4ADED6324}" type="slidenum">
              <a:rPr lang="en-US" smtClean="0"/>
              <a:t>‹#›</a:t>
            </a:fld>
            <a:endParaRPr lang="en-US"/>
          </a:p>
        </p:txBody>
      </p:sp>
    </p:spTree>
    <p:extLst>
      <p:ext uri="{BB962C8B-B14F-4D97-AF65-F5344CB8AC3E}">
        <p14:creationId xmlns:p14="http://schemas.microsoft.com/office/powerpoint/2010/main" val="116271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hinkoutsidetheslide.com/" TargetMode="External"/><Relationship Id="rId2" Type="http://schemas.openxmlformats.org/officeDocument/2006/relationships/hyperlink" Target="http://www.timeslide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839200" cy="6006773"/>
          </a:xfrm>
          <a:prstGeom prst="rect">
            <a:avLst/>
          </a:prstGeom>
          <a:noFill/>
        </p:spPr>
        <p:txBody>
          <a:bodyPr wrap="square" rtlCol="0">
            <a:spAutoFit/>
          </a:bodyPr>
          <a:lstStyle/>
          <a:p>
            <a:pPr>
              <a:spcAft>
                <a:spcPts val="1000"/>
              </a:spcAft>
            </a:pPr>
            <a:r>
              <a:rPr lang="en-US" sz="1600" b="1" dirty="0" smtClean="0"/>
              <a:t>What is in this file?</a:t>
            </a:r>
          </a:p>
          <a:p>
            <a:pPr>
              <a:spcAft>
                <a:spcPts val="1000"/>
              </a:spcAft>
            </a:pPr>
            <a:r>
              <a:rPr lang="en-US" sz="1200" dirty="0" smtClean="0"/>
              <a:t>This file contains daily calendars that show all the days in a month for a single month. There are calendars that have the first day start on each day of the week and contain 28-31 days in the month. Select the calendar that matches your need.</a:t>
            </a:r>
          </a:p>
          <a:p>
            <a:pPr>
              <a:spcAft>
                <a:spcPts val="1000"/>
              </a:spcAft>
            </a:pPr>
            <a:r>
              <a:rPr lang="en-US" sz="1600" b="1" dirty="0" smtClean="0"/>
              <a:t>Using/Modifying the visuals</a:t>
            </a:r>
          </a:p>
          <a:p>
            <a:pPr marL="171450" indent="-171450">
              <a:spcAft>
                <a:spcPts val="1000"/>
              </a:spcAft>
              <a:buFont typeface="Arial" panose="020B0604020202020204" pitchFamily="34" charset="0"/>
              <a:buChar char="•"/>
            </a:pPr>
            <a:r>
              <a:rPr lang="en-US" sz="1200" dirty="0" smtClean="0"/>
              <a:t>To </a:t>
            </a:r>
            <a:r>
              <a:rPr lang="en-US" sz="1200" dirty="0"/>
              <a:t>copy the visual to another slide: Click on table border to Select entire table; Press </a:t>
            </a:r>
            <a:r>
              <a:rPr lang="en-US" sz="1200" dirty="0" err="1"/>
              <a:t>Ctrl+C</a:t>
            </a:r>
            <a:r>
              <a:rPr lang="en-US" sz="1200" dirty="0"/>
              <a:t> to copy; go to the slide you want the visual on; Press </a:t>
            </a:r>
            <a:r>
              <a:rPr lang="en-US" sz="1200" dirty="0" err="1"/>
              <a:t>Ctrl+V</a:t>
            </a:r>
            <a:r>
              <a:rPr lang="en-US" sz="1200" dirty="0"/>
              <a:t> to paste</a:t>
            </a:r>
          </a:p>
          <a:p>
            <a:pPr marL="171450" indent="-171450">
              <a:spcAft>
                <a:spcPts val="1000"/>
              </a:spcAft>
              <a:buFont typeface="Arial" panose="020B0604020202020204" pitchFamily="34" charset="0"/>
              <a:buChar char="•"/>
            </a:pPr>
            <a:r>
              <a:rPr lang="en-US" sz="1200" dirty="0" smtClean="0"/>
              <a:t>To </a:t>
            </a:r>
            <a:r>
              <a:rPr lang="en-US" sz="1200" dirty="0"/>
              <a:t>change divider lines: Click on table border to Select entire table; Change Pen Color, Thickness, or Style on Table Tools – Design ribbon to desired look; Set All Borders </a:t>
            </a:r>
          </a:p>
          <a:p>
            <a:pPr marL="171450" indent="-171450">
              <a:spcAft>
                <a:spcPts val="1000"/>
              </a:spcAft>
              <a:buFont typeface="Arial" panose="020B0604020202020204" pitchFamily="34" charset="0"/>
              <a:buChar char="•"/>
            </a:pPr>
            <a:r>
              <a:rPr lang="en-US" sz="1200" dirty="0" smtClean="0"/>
              <a:t>To </a:t>
            </a:r>
            <a:r>
              <a:rPr lang="en-US" sz="1200" dirty="0"/>
              <a:t>change the cell text: Click in each cell and edit the text</a:t>
            </a:r>
          </a:p>
          <a:p>
            <a:pPr marL="171450" indent="-171450">
              <a:spcAft>
                <a:spcPts val="1000"/>
              </a:spcAft>
              <a:buFont typeface="Arial" panose="020B0604020202020204" pitchFamily="34" charset="0"/>
              <a:buChar char="•"/>
            </a:pPr>
            <a:r>
              <a:rPr lang="en-US" sz="1200" dirty="0" smtClean="0"/>
              <a:t>To </a:t>
            </a:r>
            <a:r>
              <a:rPr lang="en-US" sz="1200" dirty="0"/>
              <a:t>change the font of the cell text: Select one or multiple cells; Select font face, size and style</a:t>
            </a:r>
          </a:p>
          <a:p>
            <a:pPr marL="171450" indent="-171450">
              <a:spcAft>
                <a:spcPts val="1000"/>
              </a:spcAft>
              <a:buFont typeface="Arial" panose="020B0604020202020204" pitchFamily="34" charset="0"/>
              <a:buChar char="•"/>
            </a:pPr>
            <a:r>
              <a:rPr lang="en-US" sz="1200" dirty="0" smtClean="0"/>
              <a:t>To </a:t>
            </a:r>
            <a:r>
              <a:rPr lang="en-US" sz="1200" dirty="0"/>
              <a:t>restore each column to equal widths if one gets resized: Click on table border to Select entire table; Click the Distribute Columns button on the Table Tools – Layout ribbon</a:t>
            </a:r>
          </a:p>
          <a:p>
            <a:pPr marL="171450" indent="-171450">
              <a:spcAft>
                <a:spcPts val="1000"/>
              </a:spcAft>
              <a:buFont typeface="Arial" panose="020B0604020202020204" pitchFamily="34" charset="0"/>
              <a:buChar char="•"/>
            </a:pPr>
            <a:r>
              <a:rPr lang="en-US" sz="1200" dirty="0" smtClean="0"/>
              <a:t>To </a:t>
            </a:r>
            <a:r>
              <a:rPr lang="en-US" sz="1200" dirty="0"/>
              <a:t>restore the height of the </a:t>
            </a:r>
            <a:r>
              <a:rPr lang="en-US" sz="1200" dirty="0" smtClean="0"/>
              <a:t>rows </a:t>
            </a:r>
            <a:r>
              <a:rPr lang="en-US" sz="1200" dirty="0"/>
              <a:t>if one gets resized: Select the </a:t>
            </a:r>
            <a:r>
              <a:rPr lang="en-US" sz="1200" dirty="0" smtClean="0"/>
              <a:t>rows</a:t>
            </a:r>
            <a:r>
              <a:rPr lang="en-US" sz="1200" dirty="0"/>
              <a:t>; Click the Distribute Rows button on the Table Tools – Layout ribbon</a:t>
            </a:r>
          </a:p>
          <a:p>
            <a:pPr marL="171450" indent="-171450">
              <a:spcAft>
                <a:spcPts val="1000"/>
              </a:spcAft>
              <a:buFont typeface="Arial" panose="020B0604020202020204" pitchFamily="34" charset="0"/>
              <a:buChar char="•"/>
            </a:pPr>
            <a:r>
              <a:rPr lang="en-US" sz="1200" dirty="0" smtClean="0"/>
              <a:t>To </a:t>
            </a:r>
            <a:r>
              <a:rPr lang="en-US" sz="1200" dirty="0"/>
              <a:t>resize the entire calendar: Use the resizing handles on each side of the entire table (make sure the cursor changes to the double block arrow cursor and is not the double line with arrows cursor)</a:t>
            </a:r>
          </a:p>
          <a:p>
            <a:pPr>
              <a:spcAft>
                <a:spcPts val="1000"/>
              </a:spcAft>
            </a:pPr>
            <a:r>
              <a:rPr lang="en-US" sz="1600" b="1" dirty="0" smtClean="0"/>
              <a:t>Usage policy</a:t>
            </a:r>
          </a:p>
          <a:p>
            <a:pPr>
              <a:spcAft>
                <a:spcPts val="1000"/>
              </a:spcAft>
            </a:pPr>
            <a:r>
              <a:rPr lang="en-US" sz="1200" dirty="0"/>
              <a:t>You can use these slides and the visuals for your own presentations, including commercial presentations, without attribution. You cannot sell or give away these slides or visuals as your own or as part of a collection or package that you distribute. If you want others to know about and use these slides and visuals, direct them to </a:t>
            </a:r>
            <a:r>
              <a:rPr lang="en-US" sz="1200" dirty="0">
                <a:hlinkClick r:id="rId2"/>
              </a:rPr>
              <a:t>www.TimeSlides.com</a:t>
            </a:r>
            <a:r>
              <a:rPr lang="en-US" sz="1200" dirty="0" smtClean="0"/>
              <a:t>.</a:t>
            </a:r>
          </a:p>
          <a:p>
            <a:pPr>
              <a:spcAft>
                <a:spcPts val="1000"/>
              </a:spcAft>
            </a:pPr>
            <a:r>
              <a:rPr lang="en-US" sz="1200" dirty="0"/>
              <a:t>While efforts have been made to insure accuracy, these slides are presented “as-is” and no warranty is given or implied as to the accuracy of the information. </a:t>
            </a:r>
            <a:r>
              <a:rPr lang="en-US" sz="1200"/>
              <a:t>User assumes all risks in using the content of this file.</a:t>
            </a:r>
          </a:p>
          <a:p>
            <a:pPr>
              <a:spcAft>
                <a:spcPts val="1000"/>
              </a:spcAft>
            </a:pPr>
            <a:r>
              <a:rPr lang="en-US" sz="1200" smtClean="0"/>
              <a:t>Copyright </a:t>
            </a:r>
            <a:r>
              <a:rPr lang="en-US" sz="1200" dirty="0" smtClean="0"/>
              <a:t>2016 by Dave Paradi of </a:t>
            </a:r>
            <a:r>
              <a:rPr lang="en-US" sz="1200" dirty="0" smtClean="0">
                <a:hlinkClick r:id="rId3"/>
              </a:rPr>
              <a:t>www.ThinkOutsideTheSlide.com</a:t>
            </a:r>
            <a:r>
              <a:rPr lang="en-US" sz="1200" dirty="0" smtClean="0"/>
              <a:t>. All rights reserved.</a:t>
            </a:r>
            <a:endParaRPr lang="en-US" sz="1200" dirty="0"/>
          </a:p>
        </p:txBody>
      </p:sp>
    </p:spTree>
    <p:extLst>
      <p:ext uri="{BB962C8B-B14F-4D97-AF65-F5344CB8AC3E}">
        <p14:creationId xmlns:p14="http://schemas.microsoft.com/office/powerpoint/2010/main" val="2668697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01951354"/>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2554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21234079"/>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29152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60068805"/>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60162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9349486"/>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0341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25405246"/>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0373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20042481"/>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893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01984311"/>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7230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50671243"/>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4598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67384061"/>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2754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18656899"/>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0832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7359935"/>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6859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92236289"/>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3428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712777"/>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6508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21243844"/>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47796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06571540"/>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290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56818689"/>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039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5913436"/>
              </p:ext>
            </p:extLst>
          </p:nvPr>
        </p:nvGraphicFramePr>
        <p:xfrm>
          <a:off x="1524000" y="1397000"/>
          <a:ext cx="6095999" cy="5103171"/>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31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72389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4890163"/>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61094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21933432"/>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9739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16881426"/>
              </p:ext>
            </p:extLst>
          </p:nvPr>
        </p:nvGraphicFramePr>
        <p:xfrm>
          <a:off x="1524000" y="1397000"/>
          <a:ext cx="6095999" cy="5103171"/>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4853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35651957"/>
              </p:ext>
            </p:extLst>
          </p:nvPr>
        </p:nvGraphicFramePr>
        <p:xfrm>
          <a:off x="1524000" y="1397000"/>
          <a:ext cx="6095999" cy="5103171"/>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smtClean="0">
                          <a:solidFill>
                            <a:schemeClr val="tx1">
                              <a:lumMod val="65000"/>
                              <a:lumOff val="35000"/>
                            </a:schemeClr>
                          </a:solidFill>
                        </a:rPr>
                        <a:t>31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26871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11186462"/>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6858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44828365"/>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6630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45924597"/>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73536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18541774"/>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0609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19919543"/>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5612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33225894"/>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01517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66409009"/>
              </p:ext>
            </p:extLst>
          </p:nvPr>
        </p:nvGraphicFramePr>
        <p:xfrm>
          <a:off x="1524000" y="1397000"/>
          <a:ext cx="6095999" cy="4317998"/>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92133">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M</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W</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T</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F</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dirty="0" smtClean="0"/>
                        <a:t>S</a:t>
                      </a:r>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14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19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22</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23</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24</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25</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26</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27</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r h="785173">
                <a:tc>
                  <a:txBody>
                    <a:bodyPr/>
                    <a:lstStyle/>
                    <a:p>
                      <a:pPr algn="r"/>
                      <a:r>
                        <a:rPr lang="en-US" sz="1200" dirty="0" smtClean="0">
                          <a:solidFill>
                            <a:schemeClr val="tx1">
                              <a:lumMod val="65000"/>
                              <a:lumOff val="35000"/>
                            </a:schemeClr>
                          </a:solidFill>
                        </a:rPr>
                        <a:t>28</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29</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30</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r>
                        <a:rPr lang="en-US" sz="1200" dirty="0" smtClean="0">
                          <a:solidFill>
                            <a:schemeClr val="tx1">
                              <a:lumMod val="65000"/>
                              <a:lumOff val="35000"/>
                            </a:schemeClr>
                          </a:solidFill>
                        </a:rPr>
                        <a:t>31</a:t>
                      </a: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a:endParaRPr lang="en-US" sz="1200" dirty="0">
                        <a:solidFill>
                          <a:schemeClr val="tx1">
                            <a:lumMod val="65000"/>
                            <a:lumOff val="35000"/>
                          </a:schemeClr>
                        </a:solidFill>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9270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1408</Words>
  <Application>Microsoft Office PowerPoint</Application>
  <PresentationFormat>On-screen Show (4:3)</PresentationFormat>
  <Paragraphs>1036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Paradi</dc:creator>
  <cp:lastModifiedBy>Dave Paradi</cp:lastModifiedBy>
  <cp:revision>8</cp:revision>
  <dcterms:created xsi:type="dcterms:W3CDTF">2016-03-04T01:41:55Z</dcterms:created>
  <dcterms:modified xsi:type="dcterms:W3CDTF">2016-08-15T09:59:55Z</dcterms:modified>
</cp:coreProperties>
</file>